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360" r:id="rId14"/>
    <p:sldId id="266" r:id="rId15"/>
    <p:sldId id="278" r:id="rId16"/>
    <p:sldId id="277" r:id="rId17"/>
    <p:sldId id="267" r:id="rId18"/>
    <p:sldId id="274" r:id="rId19"/>
    <p:sldId id="275" r:id="rId20"/>
    <p:sldId id="276" r:id="rId21"/>
    <p:sldId id="296" r:id="rId22"/>
    <p:sldId id="294" r:id="rId23"/>
    <p:sldId id="298" r:id="rId24"/>
    <p:sldId id="299" r:id="rId25"/>
    <p:sldId id="300" r:id="rId26"/>
    <p:sldId id="297" r:id="rId27"/>
    <p:sldId id="301" r:id="rId28"/>
    <p:sldId id="352" r:id="rId29"/>
    <p:sldId id="353" r:id="rId30"/>
    <p:sldId id="354" r:id="rId31"/>
    <p:sldId id="358" r:id="rId32"/>
    <p:sldId id="295" r:id="rId33"/>
    <p:sldId id="302" r:id="rId34"/>
    <p:sldId id="303" r:id="rId35"/>
    <p:sldId id="304" r:id="rId36"/>
    <p:sldId id="305" r:id="rId37"/>
    <p:sldId id="355" r:id="rId38"/>
    <p:sldId id="306" r:id="rId39"/>
    <p:sldId id="307" r:id="rId40"/>
    <p:sldId id="357" r:id="rId41"/>
    <p:sldId id="356" r:id="rId42"/>
    <p:sldId id="348" r:id="rId43"/>
    <p:sldId id="349" r:id="rId44"/>
    <p:sldId id="350" r:id="rId45"/>
    <p:sldId id="269" r:id="rId46"/>
    <p:sldId id="346" r:id="rId47"/>
    <p:sldId id="345" r:id="rId48"/>
    <p:sldId id="284" r:id="rId49"/>
    <p:sldId id="285" r:id="rId50"/>
    <p:sldId id="286" r:id="rId51"/>
    <p:sldId id="318" r:id="rId52"/>
    <p:sldId id="287" r:id="rId53"/>
    <p:sldId id="309" r:id="rId54"/>
    <p:sldId id="310" r:id="rId55"/>
    <p:sldId id="312" r:id="rId56"/>
    <p:sldId id="311" r:id="rId57"/>
    <p:sldId id="313" r:id="rId58"/>
    <p:sldId id="314" r:id="rId59"/>
    <p:sldId id="315" r:id="rId60"/>
    <p:sldId id="351" r:id="rId61"/>
    <p:sldId id="316" r:id="rId62"/>
    <p:sldId id="317" r:id="rId63"/>
    <p:sldId id="319" r:id="rId64"/>
    <p:sldId id="320" r:id="rId65"/>
    <p:sldId id="321" r:id="rId66"/>
    <p:sldId id="322" r:id="rId67"/>
    <p:sldId id="323" r:id="rId68"/>
    <p:sldId id="324" r:id="rId69"/>
    <p:sldId id="326" r:id="rId70"/>
    <p:sldId id="327" r:id="rId71"/>
    <p:sldId id="328" r:id="rId72"/>
    <p:sldId id="288" r:id="rId73"/>
    <p:sldId id="330" r:id="rId74"/>
    <p:sldId id="331" r:id="rId75"/>
    <p:sldId id="332" r:id="rId76"/>
    <p:sldId id="333" r:id="rId77"/>
    <p:sldId id="338" r:id="rId78"/>
    <p:sldId id="334" r:id="rId79"/>
    <p:sldId id="335" r:id="rId80"/>
    <p:sldId id="336" r:id="rId81"/>
    <p:sldId id="337" r:id="rId82"/>
    <p:sldId id="339" r:id="rId83"/>
    <p:sldId id="340" r:id="rId84"/>
    <p:sldId id="290" r:id="rId85"/>
    <p:sldId id="341" r:id="rId86"/>
    <p:sldId id="361" r:id="rId87"/>
    <p:sldId id="362" r:id="rId88"/>
    <p:sldId id="363" r:id="rId89"/>
    <p:sldId id="291" r:id="rId90"/>
    <p:sldId id="342" r:id="rId91"/>
    <p:sldId id="347" r:id="rId92"/>
    <p:sldId id="34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69800" autoAdjust="0"/>
  </p:normalViewPr>
  <p:slideViewPr>
    <p:cSldViewPr snapToGrid="0">
      <p:cViewPr varScale="1">
        <p:scale>
          <a:sx n="79" d="100"/>
          <a:sy n="79" d="100"/>
        </p:scale>
        <p:origin x="18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a:p>
            <a:r>
              <a:rPr lang="en-US" dirty="0"/>
              <a:t>The webinar materials provided include an R Markdown file with all the code to process the data and create the plots used in this webinar,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my pronouns are she/her/hers, and it is an honor and a joy to be with you today. I am a senior data analyst at the University of Arizona, and an adjunct faculty member at the College for Creative Studies where I teach graduate classes on data visualization. Thank you for being here, and I hope you will find this webinar beneficial. Before I begin, I would like acknowledge that I am on the </a:t>
            </a:r>
            <a:r>
              <a:rPr lang="en-US" b="0" i="0" dirty="0">
                <a:solidFill>
                  <a:srgbClr val="403635"/>
                </a:solidFill>
                <a:effectLst/>
                <a:latin typeface="MiloWeb"/>
              </a:rPr>
              <a:t>ancestral lands of the Tohono O'odham and Pascua Yaqui nations, indigenous peoples who have occupied this land since time immemorial. </a:t>
            </a:r>
          </a:p>
          <a:p>
            <a:endParaRPr lang="en-US" b="0" i="0" dirty="0">
              <a:solidFill>
                <a:srgbClr val="403635"/>
              </a:solidFill>
              <a:effectLst/>
              <a:latin typeface="MiloWeb"/>
            </a:endParaRPr>
          </a:p>
          <a:p>
            <a:r>
              <a:rPr lang="en-US" b="0" i="0" dirty="0">
                <a:solidFill>
                  <a:srgbClr val="403635"/>
                </a:solidFill>
                <a:effectLst/>
                <a:latin typeface="MiloWeb"/>
              </a:rPr>
              <a:t>Territory acknowledgements are one small part of disrupting and dismantling colonial structures.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 along with the number of applicants, number of admits, and number of students who enrolled.</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can be added to the scatterplot points by populating the “color” argument of the aesthetics mappings. Now, each point is given a color based on the institution name. </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2019023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assign color using a numeric variable, in this case R uses a gradient color scale to assign color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140014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the aesthetics mapping function is the size argument. We can assign this to the number of students enrolled, and it sizes the points by the number of students enrolled. </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55563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and color can be used together.</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89717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identify institutions in this plot is using the color argument. Similarly to the scatterplot, we can set the color argument to the institution name, and </a:t>
            </a:r>
            <a:r>
              <a:rPr lang="en-US" dirty="0" err="1"/>
              <a:t>ggplot</a:t>
            </a:r>
            <a:r>
              <a:rPr lang="en-US" dirty="0"/>
              <a:t> will map the name onto the color. Each line is given a different </a:t>
            </a:r>
            <a:r>
              <a:rPr lang="en-US" dirty="0" err="1"/>
              <a:t>colur</a:t>
            </a:r>
            <a:r>
              <a:rPr lang="en-US" dirty="0"/>
              <a:t> and we can see the list of institutions in the legend. </a:t>
            </a:r>
          </a:p>
        </p:txBody>
      </p:sp>
      <p:sp>
        <p:nvSpPr>
          <p:cNvPr id="4" name="Slide Number Placeholder 3"/>
          <p:cNvSpPr>
            <a:spLocks noGrp="1"/>
          </p:cNvSpPr>
          <p:nvPr>
            <p:ph type="sldNum" sz="quarter" idx="5"/>
          </p:nvPr>
        </p:nvSpPr>
        <p:spPr/>
        <p:txBody>
          <a:bodyPr/>
          <a:lstStyle/>
          <a:p>
            <a:fld id="{3C20A7C7-CA8D-4C49-BCFB-55E6C5267475}" type="slidenum">
              <a:rPr lang="en-US" smtClean="0"/>
              <a:t>37</a:t>
            </a:fld>
            <a:endParaRPr lang="en-US"/>
          </a:p>
        </p:txBody>
      </p:sp>
    </p:spTree>
    <p:extLst>
      <p:ext uri="{BB962C8B-B14F-4D97-AF65-F5344CB8AC3E}">
        <p14:creationId xmlns:p14="http://schemas.microsoft.com/office/powerpoint/2010/main" val="2692051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identify each line is using labels. 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38</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39</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the labels to the end of the line, we use </a:t>
            </a:r>
            <a:r>
              <a:rPr lang="en-US" dirty="0" err="1"/>
              <a:t>hjust</a:t>
            </a:r>
            <a:r>
              <a:rPr lang="en-US" dirty="0"/>
              <a:t> = 0 to left-justify them. Within the </a:t>
            </a:r>
            <a:r>
              <a:rPr lang="en-US" dirty="0" err="1"/>
              <a:t>geom_text</a:t>
            </a:r>
            <a:r>
              <a:rPr lang="en-US" dirty="0"/>
              <a:t>() function, we can set the horizontal and vertical justification of the text labels.</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347927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the labels easier to read by expanding the x-axis. Axis ranges or limits can be changed using functions like </a:t>
            </a:r>
            <a:r>
              <a:rPr lang="en-US" dirty="0" err="1"/>
              <a:t>scale_x_continuous</a:t>
            </a:r>
            <a:r>
              <a:rPr lang="en-US" dirty="0"/>
              <a:t>(). We use this function because the x-axis represents a continuous variable. There are similar scale functions for the y-axis, color, and size. There are also scale functions for discrete or binned variables. Here we will manually set to x-axis limits to expand the range of the axis. Now the labels are more visible. They are still not completely visible, and we could adjust the upper limit further to view the whole label. Or we could take a different approach to add these labels. </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691842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one change to the mapping in the </a:t>
            </a:r>
            <a:r>
              <a:rPr lang="en-US" dirty="0" err="1"/>
              <a:t>geom_text</a:t>
            </a:r>
            <a:r>
              <a:rPr lang="en-US" dirty="0"/>
              <a:t>() function.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right justified, </a:t>
            </a:r>
            <a:r>
              <a:rPr lang="en-US" dirty="0" err="1"/>
              <a:t>hjust</a:t>
            </a:r>
            <a:r>
              <a:rPr lang="en-US" dirty="0"/>
              <a:t> = 0.5 is centered, and </a:t>
            </a:r>
            <a:r>
              <a:rPr lang="en-US" dirty="0" err="1"/>
              <a:t>hjust</a:t>
            </a:r>
            <a:r>
              <a:rPr lang="en-US" dirty="0"/>
              <a:t> = 1 </a:t>
            </a:r>
            <a:r>
              <a:rPr lang="en-US"/>
              <a:t>is left </a:t>
            </a:r>
            <a:r>
              <a:rPr lang="en-US" dirty="0"/>
              <a:t>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It is an honor and a joy to be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80</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81</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82</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83</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84</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85</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87</a:t>
            </a:fld>
            <a:endParaRPr lang="en-US"/>
          </a:p>
        </p:txBody>
      </p:sp>
    </p:spTree>
    <p:extLst>
      <p:ext uri="{BB962C8B-B14F-4D97-AF65-F5344CB8AC3E}">
        <p14:creationId xmlns:p14="http://schemas.microsoft.com/office/powerpoint/2010/main" val="1410984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88</a:t>
            </a:fld>
            <a:endParaRPr lang="en-US"/>
          </a:p>
        </p:txBody>
      </p:sp>
    </p:spTree>
    <p:extLst>
      <p:ext uri="{BB962C8B-B14F-4D97-AF65-F5344CB8AC3E}">
        <p14:creationId xmlns:p14="http://schemas.microsoft.com/office/powerpoint/2010/main" val="35311175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89</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90</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4/13/2021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4/13/2021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4/13/2021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4/13/2021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85.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02856" y="1240795"/>
            <a:ext cx="7786288" cy="5486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17101"/>
            <a:ext cx="11887200" cy="5486400"/>
          </a:xfrm>
        </p:spPr>
      </p:pic>
    </p:spTree>
    <p:extLst>
      <p:ext uri="{BB962C8B-B14F-4D97-AF65-F5344CB8AC3E}">
        <p14:creationId xmlns:p14="http://schemas.microsoft.com/office/powerpoint/2010/main" val="127468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p:txBody>
          <a:bodyPr>
            <a:normAutofit/>
          </a:bodyPr>
          <a:lstStyle/>
          <a:p>
            <a:pPr marL="0" indent="0">
              <a:buNone/>
            </a:pPr>
            <a:r>
              <a:rPr lang="en-US" b="1" dirty="0"/>
              <a:t>General Setup</a:t>
            </a:r>
            <a:endParaRPr lang="en-US" b="1" dirty="0">
              <a:hlinkClick r:id="rId3"/>
            </a:endParaRPr>
          </a:p>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3"/>
          </p:nvPr>
        </p:nvSpPr>
        <p:spPr/>
        <p:txBody>
          <a:bodyPr>
            <a:normAutofit fontScale="92500" lnSpcReduction="10000"/>
          </a:bodyPr>
          <a:lstStyle/>
          <a:p>
            <a:pPr marL="0" indent="0">
              <a:buNone/>
            </a:pPr>
            <a:r>
              <a:rPr lang="en-US" b="1" dirty="0"/>
              <a:t>Webinar Materials</a:t>
            </a:r>
          </a:p>
          <a:p>
            <a:pPr>
              <a:buFont typeface="Calibri" panose="020F0502020204030204" pitchFamily="34" charset="0"/>
              <a:buChar char="-"/>
            </a:pPr>
            <a:r>
              <a:rPr lang="en-US" dirty="0"/>
              <a:t>code</a:t>
            </a:r>
          </a:p>
          <a:p>
            <a:pPr lvl="1">
              <a:buFont typeface="Calibri" panose="020F0502020204030204" pitchFamily="34" charset="0"/>
              <a:buChar char="-"/>
            </a:pPr>
            <a:r>
              <a:rPr lang="en-US" dirty="0"/>
              <a:t>data-viz-in-r-</a:t>
            </a:r>
            <a:r>
              <a:rPr lang="en-US" dirty="0" err="1"/>
              <a:t>code.Rmd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ipeds_2017</a:t>
            </a:r>
          </a:p>
          <a:p>
            <a:pPr lvl="1">
              <a:buFont typeface="Calibri" panose="020F0502020204030204" pitchFamily="34" charset="0"/>
              <a:buChar char="-"/>
            </a:pPr>
            <a:r>
              <a:rPr lang="en-US" dirty="0"/>
              <a:t>ipeds_2018</a:t>
            </a:r>
          </a:p>
          <a:p>
            <a:pPr lvl="1">
              <a:buFont typeface="Calibri" panose="020F0502020204030204" pitchFamily="34" charset="0"/>
              <a:buChar char="-"/>
            </a:pPr>
            <a:r>
              <a:rPr lang="en-US" dirty="0"/>
              <a:t>ipeds_2019</a:t>
            </a:r>
          </a:p>
          <a:p>
            <a:pPr lvl="1">
              <a:buFont typeface="Calibri" panose="020F0502020204030204" pitchFamily="34" charset="0"/>
              <a:buChar char="-"/>
            </a:pPr>
            <a:r>
              <a:rPr lang="en-US" dirty="0" err="1"/>
              <a:t>ipeds_dict</a:t>
            </a:r>
            <a:endParaRPr lang="en-US" dirty="0"/>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inst_adm_plot</a:t>
            </a:r>
            <a:r>
              <a:rPr lang="en-US" sz="3600" dirty="0"/>
              <a:t>)</a:t>
            </a:r>
          </a:p>
        </p:txBody>
      </p:sp>
      <p:pic>
        <p:nvPicPr>
          <p:cNvPr id="11" name="Content Placeholder 10">
            <a:extLst>
              <a:ext uri="{FF2B5EF4-FFF2-40B4-BE49-F238E27FC236}">
                <a16:creationId xmlns:a16="http://schemas.microsoft.com/office/drawing/2014/main" id="{7F619AC5-B2F0-425A-9DFA-93171BB8F54E}"/>
              </a:ext>
            </a:extLst>
          </p:cNvPr>
          <p:cNvPicPr>
            <a:picLocks noGrp="1" noChangeAspect="1"/>
          </p:cNvPicPr>
          <p:nvPr>
            <p:ph idx="1"/>
          </p:nvPr>
        </p:nvPicPr>
        <p:blipFill>
          <a:blip r:embed="rId3"/>
          <a:stretch>
            <a:fillRect/>
          </a:stretch>
        </p:blipFill>
        <p:spPr>
          <a:xfrm>
            <a:off x="1281044" y="1457471"/>
            <a:ext cx="9629911" cy="4572000"/>
          </a:xfrm>
        </p:spPr>
      </p:pic>
    </p:spTree>
    <p:extLst>
      <p:ext uri="{BB962C8B-B14F-4D97-AF65-F5344CB8AC3E}">
        <p14:creationId xmlns:p14="http://schemas.microsoft.com/office/powerpoint/2010/main" val="192007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5" name="Content Placeholder 4">
            <a:extLst>
              <a:ext uri="{FF2B5EF4-FFF2-40B4-BE49-F238E27FC236}">
                <a16:creationId xmlns:a16="http://schemas.microsoft.com/office/drawing/2014/main" id="{8D121D76-BA95-437B-9906-03747E4EB12A}"/>
              </a:ext>
            </a:extLst>
          </p:cNvPr>
          <p:cNvPicPr>
            <a:picLocks noGrp="1" noChangeAspect="1"/>
          </p:cNvPicPr>
          <p:nvPr>
            <p:ph idx="1"/>
          </p:nvPr>
        </p:nvPicPr>
        <p:blipFill>
          <a:blip r:embed="rId3"/>
          <a:stretch>
            <a:fillRect/>
          </a:stretch>
        </p:blipFill>
        <p:spPr>
          <a:xfrm>
            <a:off x="306097" y="1027356"/>
            <a:ext cx="11579805" cy="5486400"/>
          </a:xfrm>
        </p:spPr>
      </p:pic>
    </p:spTree>
    <p:extLst>
      <p:ext uri="{BB962C8B-B14F-4D97-AF65-F5344CB8AC3E}">
        <p14:creationId xmlns:p14="http://schemas.microsoft.com/office/powerpoint/2010/main" val="186797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11" name="Content Placeholder 10">
            <a:extLst>
              <a:ext uri="{FF2B5EF4-FFF2-40B4-BE49-F238E27FC236}">
                <a16:creationId xmlns:a16="http://schemas.microsoft.com/office/drawing/2014/main" id="{0F98611D-24C0-48A3-A4E0-926EFCAE6BE2}"/>
              </a:ext>
            </a:extLst>
          </p:cNvPr>
          <p:cNvPicPr>
            <a:picLocks noGrp="1" noChangeAspect="1"/>
          </p:cNvPicPr>
          <p:nvPr>
            <p:ph idx="1"/>
          </p:nvPr>
        </p:nvPicPr>
        <p:blipFill>
          <a:blip r:embed="rId3"/>
          <a:stretch>
            <a:fillRect/>
          </a:stretch>
        </p:blipFill>
        <p:spPr>
          <a:xfrm>
            <a:off x="257406" y="1027356"/>
            <a:ext cx="11677187" cy="5486400"/>
          </a:xfrm>
        </p:spPr>
      </p:pic>
    </p:spTree>
    <p:extLst>
      <p:ext uri="{BB962C8B-B14F-4D97-AF65-F5344CB8AC3E}">
        <p14:creationId xmlns:p14="http://schemas.microsoft.com/office/powerpoint/2010/main" val="1191736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23836782-C175-4C2A-A699-692D0FDDE296}"/>
              </a:ext>
            </a:extLst>
          </p:cNvPr>
          <p:cNvPicPr>
            <a:picLocks noGrp="1" noChangeAspect="1"/>
          </p:cNvPicPr>
          <p:nvPr>
            <p:ph idx="1"/>
          </p:nvPr>
        </p:nvPicPr>
        <p:blipFill>
          <a:blip r:embed="rId3"/>
          <a:stretch>
            <a:fillRect/>
          </a:stretch>
        </p:blipFill>
        <p:spPr>
          <a:xfrm>
            <a:off x="272579" y="1017731"/>
            <a:ext cx="11646842" cy="5486400"/>
          </a:xfrm>
        </p:spPr>
      </p:pic>
    </p:spTree>
    <p:extLst>
      <p:ext uri="{BB962C8B-B14F-4D97-AF65-F5344CB8AC3E}">
        <p14:creationId xmlns:p14="http://schemas.microsoft.com/office/powerpoint/2010/main" val="3312856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9EB8-9344-4FDF-BD74-81810029C606}"/>
              </a:ext>
            </a:extLst>
          </p:cNvPr>
          <p:cNvSpPr>
            <a:spLocks noGrp="1"/>
          </p:cNvSpPr>
          <p:nvPr>
            <p:ph type="title"/>
          </p:nvPr>
        </p:nvSpPr>
        <p:spPr/>
        <p:txBody>
          <a:bodyPr>
            <a:normAutofit/>
          </a:bodyPr>
          <a:lstStyle/>
          <a:p>
            <a:r>
              <a:rPr lang="en-US" sz="3600" dirty="0"/>
              <a:t>Plotting in R – Make a Scatterplot</a:t>
            </a:r>
          </a:p>
        </p:txBody>
      </p:sp>
      <p:pic>
        <p:nvPicPr>
          <p:cNvPr id="7" name="Content Placeholder 6">
            <a:extLst>
              <a:ext uri="{FF2B5EF4-FFF2-40B4-BE49-F238E27FC236}">
                <a16:creationId xmlns:a16="http://schemas.microsoft.com/office/drawing/2014/main" id="{3EE264B3-9BFC-43B0-8EFB-8F87377EBEF0}"/>
              </a:ext>
            </a:extLst>
          </p:cNvPr>
          <p:cNvPicPr>
            <a:picLocks noGrp="1" noChangeAspect="1"/>
          </p:cNvPicPr>
          <p:nvPr>
            <p:ph idx="1"/>
          </p:nvPr>
        </p:nvPicPr>
        <p:blipFill>
          <a:blip r:embed="rId3"/>
          <a:stretch>
            <a:fillRect/>
          </a:stretch>
        </p:blipFill>
        <p:spPr>
          <a:xfrm>
            <a:off x="280886" y="1028605"/>
            <a:ext cx="11630228" cy="5486400"/>
          </a:xfrm>
        </p:spPr>
      </p:pic>
    </p:spTree>
    <p:extLst>
      <p:ext uri="{BB962C8B-B14F-4D97-AF65-F5344CB8AC3E}">
        <p14:creationId xmlns:p14="http://schemas.microsoft.com/office/powerpoint/2010/main" val="1578932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 (</a:t>
            </a:r>
            <a:r>
              <a:rPr lang="en-US" sz="3600" dirty="0" err="1"/>
              <a:t>inst_adm_plot</a:t>
            </a:r>
            <a:r>
              <a:rPr lang="en-US" sz="3600" dirty="0"/>
              <a:t>)</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7" name="Content Placeholder 6">
            <a:extLst>
              <a:ext uri="{FF2B5EF4-FFF2-40B4-BE49-F238E27FC236}">
                <a16:creationId xmlns:a16="http://schemas.microsoft.com/office/drawing/2014/main" id="{D42CB350-76F6-415E-ADB7-EC3DBC67A494}"/>
              </a:ext>
            </a:extLst>
          </p:cNvPr>
          <p:cNvPicPr>
            <a:picLocks noGrp="1" noChangeAspect="1"/>
          </p:cNvPicPr>
          <p:nvPr>
            <p:ph idx="1"/>
          </p:nvPr>
        </p:nvPicPr>
        <p:blipFill>
          <a:blip r:embed="rId3"/>
          <a:stretch>
            <a:fillRect/>
          </a:stretch>
        </p:blipFill>
        <p:spPr>
          <a:xfrm>
            <a:off x="340735" y="1049866"/>
            <a:ext cx="11510529" cy="5486400"/>
          </a:xfrm>
        </p:spPr>
      </p:pic>
    </p:spTree>
    <p:extLst>
      <p:ext uri="{BB962C8B-B14F-4D97-AF65-F5344CB8AC3E}">
        <p14:creationId xmlns:p14="http://schemas.microsoft.com/office/powerpoint/2010/main" val="3514628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11" name="Content Placeholder 10">
            <a:extLst>
              <a:ext uri="{FF2B5EF4-FFF2-40B4-BE49-F238E27FC236}">
                <a16:creationId xmlns:a16="http://schemas.microsoft.com/office/drawing/2014/main" id="{00EE2EBF-BC1A-4E80-8F33-AC5BA0584987}"/>
              </a:ext>
            </a:extLst>
          </p:cNvPr>
          <p:cNvPicPr>
            <a:picLocks noGrp="1" noChangeAspect="1"/>
          </p:cNvPicPr>
          <p:nvPr>
            <p:ph idx="1"/>
          </p:nvPr>
        </p:nvPicPr>
        <p:blipFill>
          <a:blip r:embed="rId3"/>
          <a:stretch>
            <a:fillRect/>
          </a:stretch>
        </p:blipFill>
        <p:spPr>
          <a:xfrm>
            <a:off x="235706" y="1049866"/>
            <a:ext cx="11720587" cy="5486400"/>
          </a:xfrm>
        </p:spPr>
      </p:pic>
    </p:spTree>
    <p:extLst>
      <p:ext uri="{BB962C8B-B14F-4D97-AF65-F5344CB8AC3E}">
        <p14:creationId xmlns:p14="http://schemas.microsoft.com/office/powerpoint/2010/main" val="4279210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 (Adjust </a:t>
            </a:r>
            <a:r>
              <a:rPr lang="en-US" sz="3600" dirty="0">
                <a:highlight>
                  <a:srgbClr val="FFFF00"/>
                </a:highlight>
              </a:rPr>
              <a:t>Scale</a:t>
            </a:r>
            <a:r>
              <a:rPr lang="en-US" sz="3600" dirty="0"/>
              <a:t>s)</a:t>
            </a:r>
          </a:p>
        </p:txBody>
      </p:sp>
      <p:pic>
        <p:nvPicPr>
          <p:cNvPr id="7" name="Content Placeholder 6">
            <a:extLst>
              <a:ext uri="{FF2B5EF4-FFF2-40B4-BE49-F238E27FC236}">
                <a16:creationId xmlns:a16="http://schemas.microsoft.com/office/drawing/2014/main" id="{CF823215-504E-4CEE-B61A-8A86CBC5956F}"/>
              </a:ext>
            </a:extLst>
          </p:cNvPr>
          <p:cNvPicPr>
            <a:picLocks noGrp="1" noChangeAspect="1"/>
          </p:cNvPicPr>
          <p:nvPr>
            <p:ph idx="1"/>
          </p:nvPr>
        </p:nvPicPr>
        <p:blipFill>
          <a:blip r:embed="rId3"/>
          <a:stretch>
            <a:fillRect/>
          </a:stretch>
        </p:blipFill>
        <p:spPr>
          <a:xfrm>
            <a:off x="190005" y="1049866"/>
            <a:ext cx="11811990" cy="5486400"/>
          </a:xfrm>
        </p:spPr>
      </p:pic>
    </p:spTree>
    <p:extLst>
      <p:ext uri="{BB962C8B-B14F-4D97-AF65-F5344CB8AC3E}">
        <p14:creationId xmlns:p14="http://schemas.microsoft.com/office/powerpoint/2010/main" val="3600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inst_list</a:t>
            </a:r>
            <a:r>
              <a:rPr lang="en-US" sz="3600" dirty="0"/>
              <a:t>)</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698631" y="1231900"/>
            <a:ext cx="6794738" cy="475488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inst_enrlmnt_plot</a:t>
            </a:r>
            <a:r>
              <a:rPr lang="en-US" sz="3600" dirty="0"/>
              <a:t>)</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 (</a:t>
            </a:r>
            <a:r>
              <a:rPr lang="en-US" sz="3600" dirty="0" err="1"/>
              <a:t>inst_enrlmnt_plot_sub</a:t>
            </a:r>
            <a:r>
              <a:rPr lang="en-US" sz="3600" dirty="0"/>
              <a:t>)</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4" y="1698103"/>
            <a:ext cx="3272151" cy="4351338"/>
          </a:xfrm>
        </p:spPr>
      </p:pic>
    </p:spTree>
    <p:extLst>
      <p:ext uri="{BB962C8B-B14F-4D97-AF65-F5344CB8AC3E}">
        <p14:creationId xmlns:p14="http://schemas.microsoft.com/office/powerpoint/2010/main" val="467891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3855" y="1049866"/>
            <a:ext cx="870429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 (</a:t>
            </a:r>
            <a:r>
              <a:rPr lang="en-US" sz="3600" dirty="0" err="1"/>
              <a:t>inst_compl_plot</a:t>
            </a:r>
            <a:r>
              <a:rPr lang="en-US" sz="3600" dirty="0"/>
              <a:t>)</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18DA-F918-41D7-A8D0-E4F05361A545}"/>
              </a:ext>
            </a:extLst>
          </p:cNvPr>
          <p:cNvSpPr>
            <a:spLocks noGrp="1"/>
          </p:cNvSpPr>
          <p:nvPr>
            <p:ph type="title"/>
          </p:nvPr>
        </p:nvSpPr>
        <p:spPr>
          <a:xfrm>
            <a:off x="152400" y="180612"/>
            <a:ext cx="10515600" cy="1060719"/>
          </a:xfrm>
        </p:spPr>
        <p:txBody>
          <a:bodyPr>
            <a:normAutofit/>
          </a:bodyPr>
          <a:lstStyle/>
          <a:p>
            <a:r>
              <a:rPr lang="en-US" sz="3600" dirty="0"/>
              <a:t>What’s Possible with ggplot2?</a:t>
            </a:r>
          </a:p>
        </p:txBody>
      </p:sp>
      <p:pic>
        <p:nvPicPr>
          <p:cNvPr id="15" name="Content Placeholder 14">
            <a:extLst>
              <a:ext uri="{FF2B5EF4-FFF2-40B4-BE49-F238E27FC236}">
                <a16:creationId xmlns:a16="http://schemas.microsoft.com/office/drawing/2014/main" id="{A0508D23-AC1F-4F94-B453-6866B7ED2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17101"/>
            <a:ext cx="11887200" cy="5486400"/>
          </a:xfrm>
        </p:spPr>
      </p:pic>
    </p:spTree>
    <p:extLst>
      <p:ext uri="{BB962C8B-B14F-4D97-AF65-F5344CB8AC3E}">
        <p14:creationId xmlns:p14="http://schemas.microsoft.com/office/powerpoint/2010/main" val="4294233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4838022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16678657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2710882" y="1049866"/>
            <a:ext cx="6770236" cy="5486400"/>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940</TotalTime>
  <Words>6247</Words>
  <Application>Microsoft Office PowerPoint</Application>
  <PresentationFormat>Widescreen</PresentationFormat>
  <Paragraphs>501</Paragraphs>
  <Slides>92</Slides>
  <Notes>86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Arial</vt:lpstr>
      <vt:lpstr>Calibri</vt:lpstr>
      <vt:lpstr>Calibri Light</vt:lpstr>
      <vt:lpstr>MiloWeb</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What’s Possible with ggplot2?</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 (inst_adm_plot)</vt:lpstr>
      <vt:lpstr>Plotting in R – Data</vt:lpstr>
      <vt:lpstr>Plotting in R – Aesthetic Mappings</vt:lpstr>
      <vt:lpstr>Plotting in R – Geometric Objects</vt:lpstr>
      <vt:lpstr>Plotting in R – Make a Scatterplot</vt:lpstr>
      <vt:lpstr>Plotting in R – Make a Scatterplot</vt:lpstr>
      <vt:lpstr>Plotting in R – Make a Scatterplot</vt:lpstr>
      <vt:lpstr>Plotting in R – Make a Scatterplot</vt:lpstr>
      <vt:lpstr>Plotting in R – Make a Scatterplot</vt:lpstr>
      <vt:lpstr>Plotting in R – Make a Scatterplot</vt:lpstr>
      <vt:lpstr>Plotting in R –Tidy Data (inst_adm_plot)</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 (Adjust Scales)</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 (inst_list)</vt:lpstr>
      <vt:lpstr>Plotting in R – Geometric Objects</vt:lpstr>
      <vt:lpstr>Plotting in R – Aesthetic Mapping</vt:lpstr>
      <vt:lpstr>Plotting in R – Tidy Data (inst_enrlmnt_plot)</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 (inst_enrlmnt_plot)</vt:lpstr>
      <vt:lpstr>Plotting in R – Facets</vt:lpstr>
      <vt:lpstr>Plotting in R – Facets</vt:lpstr>
      <vt:lpstr>Plotting in R – Facets</vt:lpstr>
      <vt:lpstr>Plotting in R – Facets</vt:lpstr>
      <vt:lpstr>Plotting in R – Tidy Aggregate Data (inst_enrlmnt_plot_sub)</vt:lpstr>
      <vt:lpstr>Plotting in R – Aesthetic Mapping &amp; Geometric Objects</vt:lpstr>
      <vt:lpstr>Plotting in R – Facets &amp; Formatting</vt:lpstr>
      <vt:lpstr>Plotting in R –Geometric Objects</vt:lpstr>
      <vt:lpstr>Plotting in R – Aesthetic Mapping</vt:lpstr>
      <vt:lpstr>Plotting in R – Tidy Data (inst_compl_plot)</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What’s Possible with ggplot2?</vt:lpstr>
      <vt:lpstr>PowerPoint Presentation</vt:lpstr>
      <vt:lpstr>PowerPoint Presentation</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106</cp:revision>
  <dcterms:created xsi:type="dcterms:W3CDTF">2021-03-06T21:07:36Z</dcterms:created>
  <dcterms:modified xsi:type="dcterms:W3CDTF">2021-04-13T17:13:44Z</dcterms:modified>
</cp:coreProperties>
</file>